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428" r:id="rId2"/>
    <p:sldId id="587" r:id="rId3"/>
    <p:sldId id="455" r:id="rId4"/>
    <p:sldId id="459" r:id="rId5"/>
    <p:sldId id="460" r:id="rId6"/>
    <p:sldId id="461" r:id="rId7"/>
    <p:sldId id="466" r:id="rId8"/>
    <p:sldId id="584" r:id="rId9"/>
    <p:sldId id="583" r:id="rId10"/>
    <p:sldId id="582" r:id="rId11"/>
    <p:sldId id="586" r:id="rId12"/>
  </p:sldIdLst>
  <p:sldSz cx="12192000" cy="6858000"/>
  <p:notesSz cx="6797675" cy="99266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loop="1"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009900"/>
    <a:srgbClr val="006600"/>
    <a:srgbClr val="003300"/>
    <a:srgbClr val="FF3300"/>
    <a:srgbClr val="0000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3642"/>
  </p:normalViewPr>
  <p:slideViewPr>
    <p:cSldViewPr snapToGrid="0">
      <p:cViewPr varScale="1">
        <p:scale>
          <a:sx n="90" d="100"/>
          <a:sy n="90" d="100"/>
        </p:scale>
        <p:origin x="208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8248"/>
    </p:cViewPr>
  </p:sorterViewPr>
  <p:notesViewPr>
    <p:cSldViewPr snapToGrid="0">
      <p:cViewPr>
        <p:scale>
          <a:sx n="56" d="100"/>
          <a:sy n="56" d="100"/>
        </p:scale>
        <p:origin x="-1234" y="-4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3" Type="http://schemas.openxmlformats.org/officeDocument/2006/relationships/slide" Target="slides/slide6.xml"/><Relationship Id="rId7" Type="http://schemas.openxmlformats.org/officeDocument/2006/relationships/slide" Target="slides/slide10.xml"/><Relationship Id="rId2" Type="http://schemas.openxmlformats.org/officeDocument/2006/relationships/slide" Target="slides/slide5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5" Type="http://schemas.openxmlformats.org/officeDocument/2006/relationships/slide" Target="slides/slide8.xml"/><Relationship Id="rId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65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63" y="5307013"/>
            <a:ext cx="5953125" cy="418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614" tIns="44512" rIns="90614" bIns="44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Type NOTES text here . . .</a:t>
            </a:r>
          </a:p>
        </p:txBody>
      </p:sp>
      <p:sp>
        <p:nvSpPr>
          <p:cNvPr id="1741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63563" y="593725"/>
            <a:ext cx="8132763" cy="4575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099333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63563" y="593725"/>
            <a:ext cx="8132763" cy="4575175"/>
          </a:xfrm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604" tIns="45802" rIns="91604" bIns="45802"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9169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1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9563" y="868363"/>
            <a:ext cx="6176962" cy="3475037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8050"/>
            <a:ext cx="4986338" cy="4179888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49343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0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6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8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0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52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27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0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/>
        </p:nvSpPr>
        <p:spPr bwMode="auto">
          <a:xfrm flipH="1" flipV="1"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ea typeface="+mn-ea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284" y="0"/>
            <a:ext cx="10363200" cy="1143000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z="1400" i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sz="1400" i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fld id="{2DA5518F-66CA-444A-B8CE-90F2A8F730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09656-D054-724B-81A5-8F663D96D9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6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71467" y="190500"/>
            <a:ext cx="2743200" cy="6172200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1867" y="190500"/>
            <a:ext cx="8026400" cy="6172200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9E108-E661-B04D-B67D-81B486D4F5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22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190500"/>
            <a:ext cx="10930467" cy="952500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795867" y="1257300"/>
            <a:ext cx="107188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FAE20-6585-4048-B320-7A2DF523BE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3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2F96B6-83B0-E94B-90E1-D687BA385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5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00FC3-603B-C946-890C-22DA5F2569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67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867" y="1257300"/>
            <a:ext cx="5257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867" y="1257300"/>
            <a:ext cx="5257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6DD8C3-0CAA-7E4B-A7E3-32BC313A89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32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36AF8-A4B9-CF4D-8D7F-33DEB0EB7A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70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59175-56FF-4E4A-B4AA-097A1389DE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0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4F963-308D-A543-B548-83B6BC40A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31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54F9F4-3A18-0F45-872C-F365A74529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4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902F2D-F664-6D4D-8991-E173657444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82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541867" y="190500"/>
            <a:ext cx="10930467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867" y="1257300"/>
            <a:ext cx="10718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12996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13500"/>
            <a:ext cx="2540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 i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13500"/>
            <a:ext cx="3860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13500"/>
            <a:ext cx="2540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D98C783F-C46D-B243-A7B9-CC7E90A006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3000" name="Line 1032"/>
          <p:cNvSpPr>
            <a:spLocks noChangeShapeType="1"/>
          </p:cNvSpPr>
          <p:nvPr/>
        </p:nvSpPr>
        <p:spPr bwMode="auto">
          <a:xfrm flipH="1">
            <a:off x="0" y="1143000"/>
            <a:ext cx="12192000" cy="158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5000"/>
        <a:buFont typeface="Times New Roman" charset="0"/>
        <a:buChar char="•"/>
        <a:defRPr sz="2800">
          <a:solidFill>
            <a:srgbClr val="0066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6600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3300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00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08213" y="228600"/>
            <a:ext cx="7772400" cy="685800"/>
          </a:xfrm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4800" dirty="0"/>
              <a:t>Software Security</a:t>
            </a:r>
            <a:endParaRPr lang="en-GB" altLang="en-US" sz="2800" dirty="0"/>
          </a:p>
        </p:txBody>
      </p:sp>
      <p:sp>
        <p:nvSpPr>
          <p:cNvPr id="18436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2424113" y="2071226"/>
            <a:ext cx="7200900" cy="1752600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531813" indent="-531813" algn="ctr">
              <a:lnSpc>
                <a:spcPct val="90000"/>
              </a:lnSpc>
              <a:buNone/>
            </a:pPr>
            <a:r>
              <a:rPr lang="en-GB" altLang="en-US" sz="4400" dirty="0">
                <a:solidFill>
                  <a:srgbClr val="003399"/>
                </a:solidFill>
              </a:rPr>
              <a:t>Overview</a:t>
            </a:r>
          </a:p>
          <a:p>
            <a:pPr marL="531813" indent="-531813" algn="ctr">
              <a:lnSpc>
                <a:spcPct val="90000"/>
              </a:lnSpc>
              <a:buFont typeface="Times New Roman" charset="0"/>
              <a:buAutoNum type="arabicPeriod"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 algn="ctr">
              <a:lnSpc>
                <a:spcPct val="90000"/>
              </a:lnSpc>
              <a:buNone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 algn="ctr">
              <a:lnSpc>
                <a:spcPct val="90000"/>
              </a:lnSpc>
              <a:buNone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>
              <a:lnSpc>
                <a:spcPct val="90000"/>
              </a:lnSpc>
              <a:buNone/>
            </a:pPr>
            <a:endParaRPr lang="en-GB" altLang="en-US" sz="2400" dirty="0">
              <a:solidFill>
                <a:srgbClr val="0033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3C87E-5C47-3A4B-BFEA-91A2CEB9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10" y="3295188"/>
            <a:ext cx="4482181" cy="23251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620" y="1309512"/>
            <a:ext cx="9783143" cy="594526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do some threat modelling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764639-4758-B74F-8442-61E2A2D0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57" y="2122388"/>
            <a:ext cx="8174036" cy="44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A056FD5-7DA7-8641-B109-8516448C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829" y="2062086"/>
            <a:ext cx="4871655" cy="3355565"/>
          </a:xfrm>
          <a:prstGeom prst="rect">
            <a:avLst/>
          </a:prstGeom>
        </p:spPr>
      </p:pic>
      <p:pic>
        <p:nvPicPr>
          <p:cNvPr id="6" name="Picture 9" descr="Screen Shot 2014-09-05 at 22.32.17.png">
            <a:extLst>
              <a:ext uri="{FF2B5EF4-FFF2-40B4-BE49-F238E27FC236}">
                <a16:creationId xmlns:a16="http://schemas.microsoft.com/office/drawing/2014/main" id="{3990BED0-923D-4741-B6DF-2B8DD25B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20" y="2070550"/>
            <a:ext cx="5726863" cy="412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86255B7-B7B7-124F-BC80-5103246F8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28" y="1756738"/>
            <a:ext cx="6480714" cy="559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620" y="1309512"/>
            <a:ext cx="9783143" cy="594526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better understand security news (and hype)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3B76E50-C5EC-1047-B453-13265714C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316" y="3500144"/>
            <a:ext cx="6375375" cy="436087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C1CC61-4C85-1948-A178-953B2A442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306" y="3926943"/>
            <a:ext cx="5484281" cy="42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3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8E9B-9266-774E-A403-FDAFFA32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F11C-E57B-F843-ACC9-D40F28AF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7" y="1257300"/>
            <a:ext cx="8593460" cy="5429250"/>
          </a:xfrm>
        </p:spPr>
        <p:txBody>
          <a:bodyPr/>
          <a:lstStyle/>
          <a:p>
            <a:r>
              <a:rPr lang="en-US" dirty="0"/>
              <a:t>6 lecture slots </a:t>
            </a:r>
          </a:p>
          <a:p>
            <a:pPr lvl="1"/>
            <a:r>
              <a:rPr lang="en-US" dirty="0"/>
              <a:t>Planned for Monday 12:15 – 2:15</a:t>
            </a:r>
          </a:p>
          <a:p>
            <a:pPr lvl="1"/>
            <a:r>
              <a:rPr lang="en-US" dirty="0"/>
              <a:t>Weeks 5-10 inclusive</a:t>
            </a:r>
          </a:p>
          <a:p>
            <a:pPr lvl="1"/>
            <a:r>
              <a:rPr lang="en-US" dirty="0"/>
              <a:t>Associated lab exercises each week</a:t>
            </a:r>
          </a:p>
          <a:p>
            <a:pPr lvl="1"/>
            <a:r>
              <a:rPr lang="en-US" dirty="0"/>
              <a:t>Join </a:t>
            </a:r>
            <a:r>
              <a:rPr lang="en-US" b="1" dirty="0">
                <a:solidFill>
                  <a:schemeClr val="accent6"/>
                </a:solidFill>
              </a:rPr>
              <a:t>#software-security </a:t>
            </a:r>
            <a:r>
              <a:rPr lang="en-US" dirty="0"/>
              <a:t>channel on Slack</a:t>
            </a:r>
          </a:p>
          <a:p>
            <a:pPr>
              <a:spcBef>
                <a:spcPts val="1872"/>
              </a:spcBef>
            </a:pPr>
            <a:r>
              <a:rPr lang="en-US" dirty="0"/>
              <a:t>Assignment</a:t>
            </a:r>
          </a:p>
          <a:p>
            <a:pPr lvl="1"/>
            <a:r>
              <a:rPr lang="en-US" dirty="0"/>
              <a:t>Web application security report</a:t>
            </a:r>
          </a:p>
          <a:p>
            <a:pPr lvl="1"/>
            <a:r>
              <a:rPr lang="en-US" dirty="0"/>
              <a:t>Based on doing the labs</a:t>
            </a:r>
          </a:p>
          <a:p>
            <a:pPr lvl="2"/>
            <a:r>
              <a:rPr lang="en-US" dirty="0"/>
              <a:t>Choose a web app</a:t>
            </a:r>
          </a:p>
          <a:p>
            <a:pPr lvl="3"/>
            <a:r>
              <a:rPr lang="en-US" dirty="0"/>
              <a:t>Model threats</a:t>
            </a:r>
          </a:p>
          <a:p>
            <a:pPr lvl="3"/>
            <a:r>
              <a:rPr lang="en-US" dirty="0"/>
              <a:t>Add security features</a:t>
            </a:r>
          </a:p>
          <a:p>
            <a:pPr lvl="3"/>
            <a:r>
              <a:rPr lang="en-US" dirty="0"/>
              <a:t>Penetration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B1BF-96AB-4746-9544-91B4D6FE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96B6-83B0-E94B-90E1-D687BA38520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45A36B-C664-1841-999D-3B7C13A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732" y="0"/>
            <a:ext cx="3215268" cy="65566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25E8F-AFFC-EA4E-A22C-22D4578170AA}"/>
              </a:ext>
            </a:extLst>
          </p:cNvPr>
          <p:cNvCxnSpPr>
            <a:cxnSpLocks/>
          </p:cNvCxnSpPr>
          <p:nvPr/>
        </p:nvCxnSpPr>
        <p:spPr bwMode="auto">
          <a:xfrm>
            <a:off x="4629873" y="2442258"/>
            <a:ext cx="6842461" cy="5555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1410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74FBB4-FDD9-6846-8334-A6265859B3D7}" type="slidenum">
              <a:rPr lang="en-US" altLang="en-US" sz="1200" b="0">
                <a:latin typeface="Arial" charset="0"/>
              </a:rPr>
              <a:pPr/>
              <a:t>3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91" y="190500"/>
            <a:ext cx="11148243" cy="952500"/>
          </a:xfrm>
        </p:spPr>
        <p:txBody>
          <a:bodyPr/>
          <a:lstStyle/>
          <a:p>
            <a:r>
              <a:rPr lang="en-GB" altLang="en-US" dirty="0"/>
              <a:t>Main themes</a:t>
            </a:r>
            <a:endParaRPr lang="en-US" altLang="en-US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689" y="1143000"/>
            <a:ext cx="5582855" cy="5611311"/>
          </a:xfrm>
        </p:spPr>
        <p:txBody>
          <a:bodyPr/>
          <a:lstStyle/>
          <a:p>
            <a:pPr marL="228600" indent="-228600"/>
            <a:r>
              <a:rPr lang="en-GB" altLang="en-US" sz="2000" dirty="0"/>
              <a:t>Introduction</a:t>
            </a:r>
          </a:p>
          <a:p>
            <a:pPr marL="536575" lvl="1"/>
            <a:r>
              <a:rPr lang="en-GB" altLang="en-US" sz="1700" dirty="0"/>
              <a:t>Threats, attacks, vulnerabilities; Security services</a:t>
            </a:r>
          </a:p>
          <a:p>
            <a:pPr marL="228600" indent="-228600">
              <a:spcBef>
                <a:spcPts val="800"/>
              </a:spcBef>
            </a:pPr>
            <a:r>
              <a:rPr lang="en-GB" altLang="en-US" sz="2000" dirty="0"/>
              <a:t>Cryptography &amp; certificates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Symmetric &amp; public-key encryption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Authentication and integrity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Key management and certificates</a:t>
            </a:r>
          </a:p>
          <a:p>
            <a:pPr marL="228600" indent="-228600">
              <a:spcBef>
                <a:spcPts val="800"/>
              </a:spcBef>
            </a:pPr>
            <a:r>
              <a:rPr lang="en-GB" altLang="en-US" sz="2000" dirty="0"/>
              <a:t>Web application security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TLS (SSL) deployment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Web app vulnerabilities &amp; OWASP Top 10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Threat Modelling</a:t>
            </a:r>
          </a:p>
          <a:p>
            <a:pPr marL="228600" indent="-228600">
              <a:spcBef>
                <a:spcPts val="800"/>
              </a:spcBef>
            </a:pPr>
            <a:r>
              <a:rPr lang="en-GB" altLang="en-US" sz="2000" dirty="0"/>
              <a:t>Web app authentication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Secure key and password storage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Web authentication schemes</a:t>
            </a:r>
          </a:p>
          <a:p>
            <a:pPr marL="228600" indent="-228600">
              <a:spcBef>
                <a:spcPts val="800"/>
              </a:spcBef>
            </a:pPr>
            <a:r>
              <a:rPr lang="en-GB" altLang="en-US" sz="2000" dirty="0"/>
              <a:t>Ethical hacking: attack &amp; defence</a:t>
            </a:r>
          </a:p>
          <a:p>
            <a:pPr marL="536575" lvl="1">
              <a:buClr>
                <a:schemeClr val="tx1"/>
              </a:buClr>
              <a:buSzPct val="105000"/>
              <a:buFont typeface="Times New Roman" charset="0"/>
              <a:buChar char="–"/>
            </a:pPr>
            <a:r>
              <a:rPr lang="en-GB" altLang="en-US" sz="1700" dirty="0"/>
              <a:t>Penetration testing</a:t>
            </a:r>
          </a:p>
          <a:p>
            <a:pPr lvl="1"/>
            <a:endParaRPr lang="en-GB" altLang="en-US" sz="1800" dirty="0"/>
          </a:p>
          <a:p>
            <a:pPr lvl="1"/>
            <a:endParaRPr lang="en-GB" alt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F95D-58FC-0346-8BA2-5EFC87E9978E}"/>
              </a:ext>
            </a:extLst>
          </p:cNvPr>
          <p:cNvSpPr/>
          <p:nvPr/>
        </p:nvSpPr>
        <p:spPr bwMode="auto">
          <a:xfrm>
            <a:off x="0" y="974725"/>
            <a:ext cx="6601522" cy="28892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6D44524-A391-8542-80C2-E218B0B84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6" y="-1"/>
            <a:ext cx="5999544" cy="68799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265" y="1400175"/>
            <a:ext cx="9751498" cy="502920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understand warnings like these:</a:t>
            </a: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7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75" y="2563812"/>
            <a:ext cx="4298950" cy="35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D77E712-12E1-5549-902E-F4C63628A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0" y="2347178"/>
            <a:ext cx="5890097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4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3610" y="1400175"/>
            <a:ext cx="9415153" cy="502920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follow crypto jargon:</a:t>
            </a: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80" name="Picture 5" descr="Screen shot 2011-09-08 at 14.0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1"/>
            <a:ext cx="77724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7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1214BB-C469-2149-B01D-AA25E8C2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" y="1753716"/>
            <a:ext cx="12192000" cy="6852052"/>
          </a:xfrm>
          <a:prstGeom prst="rect">
            <a:avLst/>
          </a:prstGeom>
        </p:spPr>
      </p:pic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11" y="1346886"/>
            <a:ext cx="9380185" cy="508249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set up TLS (https)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B0C58F-D871-984F-937F-33D5BEBA3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33" y="2578149"/>
            <a:ext cx="460375" cy="300037"/>
          </a:xfrm>
          <a:prstGeom prst="ellipse">
            <a:avLst/>
          </a:prstGeom>
          <a:noFill/>
          <a:ln w="3175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  <a:defRPr sz="28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chemeClr val="tx1"/>
              </a:solidFill>
              <a:latin typeface="Times New Roman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14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3610" y="1285104"/>
            <a:ext cx="9245290" cy="519370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understand why </a:t>
            </a:r>
            <a:r>
              <a:rPr lang="en-GB" b="1" dirty="0">
                <a:latin typeface="Arial" charset="0"/>
                <a:ea typeface="ＭＳ Ｐゴシック" charset="0"/>
                <a:cs typeface="ＭＳ Ｐゴシック" charset="0"/>
              </a:rPr>
              <a:t>this </a:t>
            </a: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is bad practice: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5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7B13B4-867D-DB4C-9EAE-480C7F60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18" y="2149500"/>
            <a:ext cx="7795833" cy="34710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8916" name="Right Arrow 6"/>
          <p:cNvSpPr>
            <a:spLocks noChangeArrowheads="1"/>
          </p:cNvSpPr>
          <p:nvPr/>
        </p:nvSpPr>
        <p:spPr bwMode="auto">
          <a:xfrm>
            <a:off x="1211912" y="3527856"/>
            <a:ext cx="934433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703849-42F0-6649-BDA8-F427AC767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44" y="5789720"/>
            <a:ext cx="7764406" cy="5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buClr>
                <a:schemeClr val="tx1"/>
              </a:buClr>
              <a:buSzPct val="105000"/>
              <a:buFont typeface="Times New Roman" charset="0"/>
              <a:buNone/>
            </a:pPr>
            <a:r>
              <a:rPr lang="en-GB" sz="1800" b="0" i="1" dirty="0">
                <a:solidFill>
                  <a:srgbClr val="006600"/>
                </a:solidFill>
                <a:latin typeface="Arial" charset="0"/>
                <a:ea typeface="ＭＳ Ｐゴシック" charset="0"/>
                <a:cs typeface="ＭＳ Ｐゴシック" charset="0"/>
              </a:rPr>
              <a:t>Note this is a historical example; Tesco has changed this practice</a:t>
            </a:r>
            <a:endParaRPr lang="en-GB" sz="2000" b="0" i="1" dirty="0">
              <a:solidFill>
                <a:srgbClr val="0066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92CC102-D71F-E64A-BFE2-775338F065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1249" y="3286401"/>
            <a:ext cx="2590800" cy="1588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1977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077200" y="6413500"/>
            <a:ext cx="1905000" cy="2921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819CE1D9-C34B-2442-8C60-38A532424403}" type="slidenum">
              <a:rPr lang="en-US" sz="1200" b="0">
                <a:latin typeface="Arial" charset="0"/>
              </a:rPr>
              <a:pPr/>
              <a:t>8</a:t>
            </a:fld>
            <a:endParaRPr lang="en-US" sz="1200" b="0">
              <a:latin typeface="Arial" charset="0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868" y="1346886"/>
            <a:ext cx="9876896" cy="508249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use good authentication practices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7F9959-73A2-884E-98AF-0FC0BE63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17" y="2347784"/>
            <a:ext cx="5007438" cy="428547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790FFE-6EBF-554F-BB34-9F2B0F44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5" y="2113005"/>
            <a:ext cx="6677153" cy="4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7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077200" y="6413500"/>
            <a:ext cx="1905000" cy="2921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819CE1D9-C34B-2442-8C60-38A532424403}" type="slidenum">
              <a:rPr lang="en-US" sz="1200" b="0">
                <a:latin typeface="Arial" charset="0"/>
              </a:rPr>
              <a:pPr/>
              <a:t>9</a:t>
            </a:fld>
            <a:endParaRPr lang="en-US" sz="1200" b="0">
              <a:latin typeface="Arial" charset="0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738" y="1309511"/>
            <a:ext cx="9627026" cy="511986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… do some penetration testing ("ethical hacking")</a:t>
            </a:r>
          </a:p>
          <a:p>
            <a:pPr>
              <a:lnSpc>
                <a:spcPct val="105000"/>
              </a:lnSpc>
              <a:spcBef>
                <a:spcPct val="50000"/>
              </a:spcBef>
              <a:buNone/>
              <a:tabLst>
                <a:tab pos="1787525" algn="l"/>
              </a:tabLst>
            </a:pPr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E">
                <a:latin typeface="Arial" charset="0"/>
                <a:ea typeface="ＭＳ Ｐゴシック" charset="0"/>
                <a:cs typeface="ＭＳ Ｐゴシック" charset="0"/>
              </a:rPr>
              <a:t>After this module, you should be able to</a:t>
            </a: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35EB68E-A273-EF49-B680-2A602D1A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108906"/>
            <a:ext cx="927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4579"/>
      </p:ext>
    </p:extLst>
  </p:cSld>
  <p:clrMapOvr>
    <a:masterClrMapping/>
  </p:clrMapOvr>
</p:sld>
</file>

<file path=ppt/theme/theme1.xml><?xml version="1.0" encoding="utf-8"?>
<a:theme xmlns:a="http://schemas.openxmlformats.org/drawingml/2006/main" name="New Baltimore 8 00">
  <a:themeElements>
    <a:clrScheme name="New Baltimore 8 0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ew Baltimore 8 0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New Baltimore 8 0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Baltimore 8 0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Designs\Whirlpool.pot</Template>
  <TotalTime>7893</TotalTime>
  <Pages>4</Pages>
  <Words>251</Words>
  <Application>Microsoft Macintosh PowerPoint</Application>
  <PresentationFormat>Widescreen</PresentationFormat>
  <Paragraphs>54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New Baltimore 8 00</vt:lpstr>
      <vt:lpstr>Software Security</vt:lpstr>
      <vt:lpstr>Practicalities</vt:lpstr>
      <vt:lpstr>Main themes</vt:lpstr>
      <vt:lpstr>After this module, you should be able to</vt:lpstr>
      <vt:lpstr>After this module, you should be able to</vt:lpstr>
      <vt:lpstr>After this module, you should be able to</vt:lpstr>
      <vt:lpstr>After this module, you should be able to</vt:lpstr>
      <vt:lpstr>After this module, you should be able to</vt:lpstr>
      <vt:lpstr>After this module, you should be able to</vt:lpstr>
      <vt:lpstr>After this module, you should be able to</vt:lpstr>
      <vt:lpstr>After this module, you should be able to</vt:lpstr>
    </vt:vector>
  </TitlesOfParts>
  <Manager/>
  <Company>WIT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/>
  <dc:creator>JMcG</dc:creator>
  <cp:keywords/>
  <dc:description/>
  <cp:lastModifiedBy>Jimmy McGibney</cp:lastModifiedBy>
  <cp:revision>300</cp:revision>
  <cp:lastPrinted>2001-02-09T16:26:07Z</cp:lastPrinted>
  <dcterms:created xsi:type="dcterms:W3CDTF">2014-09-05T16:58:21Z</dcterms:created>
  <dcterms:modified xsi:type="dcterms:W3CDTF">2022-01-11T13:45:49Z</dcterms:modified>
  <cp:category/>
</cp:coreProperties>
</file>